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3" r:id="rId1"/>
  </p:sldMasterIdLst>
  <p:notesMasterIdLst>
    <p:notesMasterId r:id="rId23"/>
  </p:notesMasterIdLst>
  <p:handoutMasterIdLst>
    <p:handoutMasterId r:id="rId24"/>
  </p:handoutMasterIdLst>
  <p:sldIdLst>
    <p:sldId id="283" r:id="rId2"/>
    <p:sldId id="257" r:id="rId3"/>
    <p:sldId id="263" r:id="rId4"/>
    <p:sldId id="261" r:id="rId5"/>
    <p:sldId id="260" r:id="rId6"/>
    <p:sldId id="268" r:id="rId7"/>
    <p:sldId id="262" r:id="rId8"/>
    <p:sldId id="264" r:id="rId9"/>
    <p:sldId id="266" r:id="rId10"/>
    <p:sldId id="265" r:id="rId11"/>
    <p:sldId id="267" r:id="rId12"/>
    <p:sldId id="269" r:id="rId13"/>
    <p:sldId id="270" r:id="rId14"/>
    <p:sldId id="273" r:id="rId15"/>
    <p:sldId id="274" r:id="rId16"/>
    <p:sldId id="275" r:id="rId17"/>
    <p:sldId id="276" r:id="rId18"/>
    <p:sldId id="278" r:id="rId19"/>
    <p:sldId id="281" r:id="rId20"/>
    <p:sldId id="280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son,Sara Jennifer" initials="PJ" lastIdx="1" clrIdx="0">
    <p:extLst>
      <p:ext uri="{19B8F6BF-5375-455C-9EA6-DF929625EA0E}">
        <p15:presenceInfo xmlns:p15="http://schemas.microsoft.com/office/powerpoint/2012/main" userId="S-1-5-21-3340262397-995178708-756609424-1054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83B5"/>
    <a:srgbClr val="192757"/>
    <a:srgbClr val="192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9" autoAdjust="0"/>
    <p:restoredTop sz="94674"/>
  </p:normalViewPr>
  <p:slideViewPr>
    <p:cSldViewPr snapToGrid="0" snapToObjects="1">
      <p:cViewPr varScale="1">
        <p:scale>
          <a:sx n="110" d="100"/>
          <a:sy n="110" d="100"/>
        </p:scale>
        <p:origin x="163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0" d="100"/>
          <a:sy n="170" d="100"/>
        </p:scale>
        <p:origin x="658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3FBB2-3534-EF46-AE2E-CE202CABE5B1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1DD26-47AF-3944-91CC-7B883497C3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86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F725A-4DE3-F347-B405-186D6426AF80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2B0BC-FA97-FB47-A7F7-196EDDC37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84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188613"/>
            <a:ext cx="6858000" cy="110966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en-US" sz="4400" dirty="0"/>
              <a:t>Title (44 </a:t>
            </a:r>
            <a:r>
              <a:rPr lang="en-US" sz="4400" dirty="0" err="1"/>
              <a:t>pt</a:t>
            </a:r>
            <a:r>
              <a:rPr lang="en-US" sz="4400" dirty="0"/>
              <a:t>)</a:t>
            </a:r>
            <a:endParaRPr lang="en-US" b="1" dirty="0">
              <a:solidFill>
                <a:srgbClr val="19275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A405E3-F3B8-2040-A32C-6B25E3153D43}"/>
              </a:ext>
            </a:extLst>
          </p:cNvPr>
          <p:cNvSpPr/>
          <p:nvPr userDrawn="1"/>
        </p:nvSpPr>
        <p:spPr>
          <a:xfrm>
            <a:off x="-1" y="0"/>
            <a:ext cx="9144000" cy="100940"/>
          </a:xfrm>
          <a:prstGeom prst="rect">
            <a:avLst/>
          </a:prstGeom>
          <a:solidFill>
            <a:srgbClr val="192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D04289-5314-6D4F-976B-264A924B871B}"/>
              </a:ext>
            </a:extLst>
          </p:cNvPr>
          <p:cNvGrpSpPr/>
          <p:nvPr userDrawn="1"/>
        </p:nvGrpSpPr>
        <p:grpSpPr>
          <a:xfrm>
            <a:off x="0" y="6712273"/>
            <a:ext cx="9144000" cy="145727"/>
            <a:chOff x="0" y="6712273"/>
            <a:chExt cx="9144000" cy="14572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56A2B8C-1476-E945-A9CC-F8160925AF84}"/>
                </a:ext>
              </a:extLst>
            </p:cNvPr>
            <p:cNvSpPr/>
            <p:nvPr userDrawn="1"/>
          </p:nvSpPr>
          <p:spPr>
            <a:xfrm>
              <a:off x="0" y="6757060"/>
              <a:ext cx="9144000" cy="100940"/>
            </a:xfrm>
            <a:prstGeom prst="rect">
              <a:avLst/>
            </a:prstGeom>
            <a:solidFill>
              <a:srgbClr val="192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E9C760-D739-1748-9650-928204C4FD61}"/>
                </a:ext>
              </a:extLst>
            </p:cNvPr>
            <p:cNvSpPr/>
            <p:nvPr userDrawn="1"/>
          </p:nvSpPr>
          <p:spPr>
            <a:xfrm>
              <a:off x="0" y="6712273"/>
              <a:ext cx="9141714" cy="18288"/>
            </a:xfrm>
            <a:prstGeom prst="rect">
              <a:avLst/>
            </a:prstGeom>
            <a:solidFill>
              <a:srgbClr val="192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7E1B963-4B12-D44A-8997-57FDE0834094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1143000" y="4419071"/>
            <a:ext cx="6858000" cy="550862"/>
          </a:xfrm>
        </p:spPr>
        <p:txBody>
          <a:bodyPr>
            <a:no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 dirty="0"/>
              <a:t>Subtitle (36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01CE151-EC9A-7943-9713-91390BE1AF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8305" y="602518"/>
            <a:ext cx="1501191" cy="618531"/>
          </a:xfrm>
          <a:prstGeom prst="rect">
            <a:avLst/>
          </a:prstGeom>
        </p:spPr>
      </p:pic>
      <p:pic>
        <p:nvPicPr>
          <p:cNvPr id="11" name="Picture 2" descr="C:\Users\Olivia\Desktop\AdventHealth-Logo.png">
            <a:extLst>
              <a:ext uri="{FF2B5EF4-FFF2-40B4-BE49-F238E27FC236}">
                <a16:creationId xmlns:a16="http://schemas.microsoft.com/office/drawing/2014/main" id="{942153F7-64E9-E54F-9C0B-8E414D9C50A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/>
          <a:srcRect b="15721"/>
          <a:stretch/>
        </p:blipFill>
        <p:spPr bwMode="auto">
          <a:xfrm>
            <a:off x="4995631" y="557250"/>
            <a:ext cx="1908221" cy="697119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7E9265-C7AB-1846-BF6C-F979B171D0D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47005" y="0"/>
            <a:ext cx="2676252" cy="2141001"/>
          </a:xfrm>
          <a:prstGeom prst="rect">
            <a:avLst/>
          </a:prstGeom>
          <a:effectLst>
            <a:outerShdw blurRad="152400" dist="12700" dir="5400000" sx="103000" sy="103000" algn="t" rotWithShape="0">
              <a:prstClr val="black">
                <a:alpha val="35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655ABE-2022-3E4C-9D43-CC144D1EDF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0705" y="602518"/>
            <a:ext cx="1501191" cy="6185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Content Placeholder 5">
            <a:extLst>
              <a:ext uri="{FF2B5EF4-FFF2-40B4-BE49-F238E27FC236}">
                <a16:creationId xmlns:a16="http://schemas.microsoft.com/office/drawing/2014/main" id="{9A35FA0C-1EE0-FF49-9F60-C356A7434115}"/>
              </a:ext>
            </a:extLst>
          </p:cNvPr>
          <p:cNvSpPr>
            <a:spLocks noGrp="1"/>
          </p:cNvSpPr>
          <p:nvPr>
            <p:ph orient="vert" sz="quarter" idx="10" hasCustomPrompt="1"/>
          </p:nvPr>
        </p:nvSpPr>
        <p:spPr>
          <a:xfrm>
            <a:off x="265672" y="1538246"/>
            <a:ext cx="8569409" cy="4572000"/>
          </a:xfrm>
        </p:spPr>
        <p:txBody>
          <a:bodyPr vert="eaVert"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E3ED58-A29D-9145-8976-F82799C03744}"/>
              </a:ext>
            </a:extLst>
          </p:cNvPr>
          <p:cNvSpPr/>
          <p:nvPr userDrawn="1"/>
        </p:nvSpPr>
        <p:spPr>
          <a:xfrm>
            <a:off x="-1" y="0"/>
            <a:ext cx="9144000" cy="100940"/>
          </a:xfrm>
          <a:prstGeom prst="rect">
            <a:avLst/>
          </a:prstGeom>
          <a:solidFill>
            <a:srgbClr val="192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EDB4A1-A5F4-514E-BECE-65DA0145BA2E}"/>
              </a:ext>
            </a:extLst>
          </p:cNvPr>
          <p:cNvGrpSpPr/>
          <p:nvPr userDrawn="1"/>
        </p:nvGrpSpPr>
        <p:grpSpPr>
          <a:xfrm>
            <a:off x="0" y="6712273"/>
            <a:ext cx="9144000" cy="145727"/>
            <a:chOff x="0" y="6712273"/>
            <a:chExt cx="9144000" cy="14572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D6D6D73-D8B4-EB48-8A0C-A2AA493EA739}"/>
                </a:ext>
              </a:extLst>
            </p:cNvPr>
            <p:cNvSpPr/>
            <p:nvPr userDrawn="1"/>
          </p:nvSpPr>
          <p:spPr>
            <a:xfrm>
              <a:off x="0" y="6757060"/>
              <a:ext cx="9144000" cy="100940"/>
            </a:xfrm>
            <a:prstGeom prst="rect">
              <a:avLst/>
            </a:prstGeom>
            <a:solidFill>
              <a:srgbClr val="192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70AD93-9CB1-9D4F-BB96-41D20A38B177}"/>
                </a:ext>
              </a:extLst>
            </p:cNvPr>
            <p:cNvSpPr/>
            <p:nvPr userDrawn="1"/>
          </p:nvSpPr>
          <p:spPr>
            <a:xfrm>
              <a:off x="0" y="6712273"/>
              <a:ext cx="9141714" cy="18288"/>
            </a:xfrm>
            <a:prstGeom prst="rect">
              <a:avLst/>
            </a:prstGeom>
            <a:solidFill>
              <a:srgbClr val="192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7" name="Title 6">
            <a:extLst>
              <a:ext uri="{FF2B5EF4-FFF2-40B4-BE49-F238E27FC236}">
                <a16:creationId xmlns:a16="http://schemas.microsoft.com/office/drawing/2014/main" id="{AAA2D606-C3E7-C940-B733-6C05F5A88F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113" y="449796"/>
            <a:ext cx="8569968" cy="566207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sz="3600" dirty="0"/>
              <a:t>Heading Centered (36 </a:t>
            </a:r>
            <a:r>
              <a:rPr lang="en-US" sz="3600" dirty="0" err="1"/>
              <a:t>pt</a:t>
            </a:r>
            <a:r>
              <a:rPr lang="en-US" sz="3600" dirty="0"/>
              <a:t>)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393BD2-D8FC-7846-A7E7-572F4A4D0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4000" y="6228857"/>
            <a:ext cx="961081" cy="395991"/>
          </a:xfrm>
          <a:prstGeom prst="rect">
            <a:avLst/>
          </a:prstGeom>
        </p:spPr>
      </p:pic>
      <p:pic>
        <p:nvPicPr>
          <p:cNvPr id="16" name="Picture 2" descr="C:\Users\Olivia\Desktop\AdventHealth-Logo.png">
            <a:extLst>
              <a:ext uri="{FF2B5EF4-FFF2-40B4-BE49-F238E27FC236}">
                <a16:creationId xmlns:a16="http://schemas.microsoft.com/office/drawing/2014/main" id="{3EAB76EF-42A6-4248-8BE1-D601CAD4D9E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/>
          <a:srcRect b="16918"/>
          <a:stretch/>
        </p:blipFill>
        <p:spPr bwMode="auto">
          <a:xfrm>
            <a:off x="265112" y="6187150"/>
            <a:ext cx="1333763" cy="48033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5256035" y="3251488"/>
            <a:ext cx="6260758" cy="40034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800"/>
            </a:lvl1pPr>
          </a:lstStyle>
          <a:p>
            <a:r>
              <a:rPr lang="en-US" sz="2400" b="1" dirty="0">
                <a:solidFill>
                  <a:srgbClr val="192757"/>
                </a:solidFill>
                <a:latin typeface="Arial" charset="0"/>
                <a:cs typeface="Arial" charset="0"/>
              </a:rPr>
              <a:t>Heading Centered (24 </a:t>
            </a:r>
            <a:r>
              <a:rPr lang="en-US" sz="2400" b="1" dirty="0" err="1">
                <a:solidFill>
                  <a:srgbClr val="192757"/>
                </a:solidFill>
                <a:latin typeface="Arial" charset="0"/>
                <a:cs typeface="Arial" charset="0"/>
              </a:rPr>
              <a:t>pt</a:t>
            </a:r>
            <a:r>
              <a:rPr lang="en-US" sz="2400" b="1" dirty="0">
                <a:solidFill>
                  <a:srgbClr val="192757"/>
                </a:solidFill>
                <a:latin typeface="Arial" charset="0"/>
                <a:cs typeface="Arial" charset="0"/>
              </a:rPr>
              <a:t>)</a:t>
            </a:r>
            <a:endParaRPr lang="en-US" sz="2400" b="1" dirty="0">
              <a:solidFill>
                <a:srgbClr val="19275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Vertical Content Placeholder 5">
            <a:extLst>
              <a:ext uri="{FF2B5EF4-FFF2-40B4-BE49-F238E27FC236}">
                <a16:creationId xmlns:a16="http://schemas.microsoft.com/office/drawing/2014/main" id="{25B8653F-4C49-3546-98C5-58309405472B}"/>
              </a:ext>
            </a:extLst>
          </p:cNvPr>
          <p:cNvSpPr>
            <a:spLocks noGrp="1"/>
          </p:cNvSpPr>
          <p:nvPr userDrawn="1">
            <p:ph orient="vert" sz="quarter" idx="10" hasCustomPrompt="1"/>
          </p:nvPr>
        </p:nvSpPr>
        <p:spPr>
          <a:xfrm>
            <a:off x="712036" y="321276"/>
            <a:ext cx="7015922" cy="6260758"/>
          </a:xfrm>
        </p:spPr>
        <p:txBody>
          <a:bodyPr vert="eaVert"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 rot="5400000">
            <a:off x="5677280" y="3391281"/>
            <a:ext cx="6858002" cy="75438"/>
          </a:xfrm>
          <a:prstGeom prst="rect">
            <a:avLst/>
          </a:prstGeom>
          <a:solidFill>
            <a:srgbClr val="19275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AF5EBD4-7A05-4444-A4D2-C05FE2555E2F}"/>
              </a:ext>
            </a:extLst>
          </p:cNvPr>
          <p:cNvGrpSpPr/>
          <p:nvPr userDrawn="1"/>
        </p:nvGrpSpPr>
        <p:grpSpPr>
          <a:xfrm>
            <a:off x="0" y="-1"/>
            <a:ext cx="106577" cy="6858002"/>
            <a:chOff x="0" y="-1"/>
            <a:chExt cx="106577" cy="6858002"/>
          </a:xfrm>
          <a:effectLst/>
        </p:grpSpPr>
        <p:sp>
          <p:nvSpPr>
            <p:cNvPr id="8" name="Rectangle 7"/>
            <p:cNvSpPr/>
            <p:nvPr userDrawn="1"/>
          </p:nvSpPr>
          <p:spPr>
            <a:xfrm rot="5400000">
              <a:off x="-3391282" y="3391281"/>
              <a:ext cx="6858002" cy="75438"/>
            </a:xfrm>
            <a:prstGeom prst="rect">
              <a:avLst/>
            </a:prstGeom>
            <a:solidFill>
              <a:srgbClr val="192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 userDrawn="1"/>
          </p:nvSpPr>
          <p:spPr>
            <a:xfrm rot="5400000">
              <a:off x="-3329281" y="3422141"/>
              <a:ext cx="6858000" cy="13716"/>
            </a:xfrm>
            <a:prstGeom prst="rect">
              <a:avLst/>
            </a:prstGeom>
            <a:solidFill>
              <a:srgbClr val="192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B393BD2-D8FC-7846-A7E7-572F4A4D0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75566" y="5903498"/>
            <a:ext cx="961081" cy="395991"/>
          </a:xfrm>
          <a:prstGeom prst="rect">
            <a:avLst/>
          </a:prstGeom>
        </p:spPr>
      </p:pic>
      <p:pic>
        <p:nvPicPr>
          <p:cNvPr id="15" name="Picture 2" descr="C:\Users\Olivia\Desktop\AdventHealth-Logo.png">
            <a:extLst>
              <a:ext uri="{FF2B5EF4-FFF2-40B4-BE49-F238E27FC236}">
                <a16:creationId xmlns:a16="http://schemas.microsoft.com/office/drawing/2014/main" id="{D0068FFB-ACF3-B443-B33E-2EE96990729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/>
          <a:srcRect b="16918"/>
          <a:stretch/>
        </p:blipFill>
        <p:spPr bwMode="auto">
          <a:xfrm rot="5400000">
            <a:off x="-242210" y="702682"/>
            <a:ext cx="1333763" cy="48033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2DE2D93-2D73-B143-A74D-7CA7116CBB0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65113" y="449796"/>
            <a:ext cx="8569968" cy="566207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sz="3600" dirty="0"/>
              <a:t>Heading Centered (36 </a:t>
            </a:r>
            <a:r>
              <a:rPr lang="en-US" sz="3600" dirty="0" err="1"/>
              <a:t>pt</a:t>
            </a:r>
            <a:r>
              <a:rPr lang="en-US" sz="3600" dirty="0"/>
              <a:t>)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52AFC11-E219-1744-8180-34AF7F7AE4EA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265113" y="1510748"/>
            <a:ext cx="8569325" cy="4599499"/>
          </a:xfrm>
        </p:spPr>
        <p:txBody>
          <a:bodyPr>
            <a:normAutofit/>
          </a:bodyPr>
          <a:lstStyle>
            <a:lvl1pPr marL="341313" indent="-341313">
              <a:tabLst/>
              <a:defRPr sz="2800"/>
            </a:lvl1pPr>
            <a:lvl2pPr marL="684213" indent="-342900" defTabSz="631825">
              <a:buFont typeface="Wingdings" pitchFamily="2" charset="2"/>
              <a:buChar char="§"/>
              <a:defRPr sz="2800"/>
            </a:lvl2pPr>
            <a:lvl3pPr marL="1027113" indent="-341313">
              <a:buFont typeface="Wingdings" pitchFamily="2" charset="2"/>
              <a:buChar char="§"/>
              <a:defRPr sz="2800"/>
            </a:lvl3pPr>
            <a:lvl4pPr marL="1487488" indent="-401638">
              <a:buFont typeface="Wingdings" pitchFamily="2" charset="2"/>
              <a:buChar char="§"/>
              <a:defRPr sz="1800"/>
            </a:lvl4pPr>
            <a:lvl5pPr marL="1828800" indent="-344488">
              <a:buFont typeface="Wingdings" pitchFamily="2" charset="2"/>
              <a:buChar char="§"/>
              <a:defRPr sz="4800"/>
            </a:lvl5pPr>
          </a:lstStyle>
          <a:p>
            <a:pPr lvl="0"/>
            <a:r>
              <a:rPr lang="en-US" dirty="0"/>
              <a:t>Click to edit Master text styles (28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en-US" sz="2800" dirty="0"/>
          </a:p>
          <a:p>
            <a:pPr lvl="1"/>
            <a:r>
              <a:rPr lang="en-US" dirty="0"/>
              <a:t>Second Level (28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2"/>
            <a:r>
              <a:rPr lang="en-US" sz="2800" dirty="0"/>
              <a:t>Third Level (28 </a:t>
            </a:r>
            <a:r>
              <a:rPr lang="en-US" sz="2800" dirty="0" err="1"/>
              <a:t>pt</a:t>
            </a:r>
            <a:r>
              <a:rPr lang="en-US" sz="2800" dirty="0"/>
              <a:t>) </a:t>
            </a:r>
          </a:p>
          <a:p>
            <a:pPr lvl="3"/>
            <a:r>
              <a:rPr lang="en-US" sz="2800" dirty="0"/>
              <a:t>Fourth Level (28 </a:t>
            </a:r>
            <a:r>
              <a:rPr lang="en-US" sz="2800" dirty="0" err="1"/>
              <a:t>pt</a:t>
            </a:r>
            <a:r>
              <a:rPr lang="en-US" sz="2800" dirty="0"/>
              <a:t>) </a:t>
            </a:r>
          </a:p>
          <a:p>
            <a:pPr lvl="4"/>
            <a:r>
              <a:rPr lang="en-US" sz="2800" dirty="0"/>
              <a:t>Fifth Level (28 </a:t>
            </a:r>
            <a:r>
              <a:rPr lang="en-US" sz="2800" dirty="0" err="1"/>
              <a:t>pt</a:t>
            </a:r>
            <a:r>
              <a:rPr lang="en-US" sz="2800" dirty="0"/>
              <a:t>)</a:t>
            </a:r>
          </a:p>
          <a:p>
            <a:pPr lvl="2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A62588-79C9-4A44-A323-AC3070A001FF}"/>
              </a:ext>
            </a:extLst>
          </p:cNvPr>
          <p:cNvSpPr/>
          <p:nvPr userDrawn="1"/>
        </p:nvSpPr>
        <p:spPr>
          <a:xfrm>
            <a:off x="-1" y="0"/>
            <a:ext cx="9144000" cy="100940"/>
          </a:xfrm>
          <a:prstGeom prst="rect">
            <a:avLst/>
          </a:prstGeom>
          <a:solidFill>
            <a:srgbClr val="192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46DD72-7898-934A-9881-8E06FEA92FF1}"/>
              </a:ext>
            </a:extLst>
          </p:cNvPr>
          <p:cNvGrpSpPr/>
          <p:nvPr userDrawn="1"/>
        </p:nvGrpSpPr>
        <p:grpSpPr>
          <a:xfrm>
            <a:off x="0" y="6712273"/>
            <a:ext cx="9144000" cy="145727"/>
            <a:chOff x="0" y="6712273"/>
            <a:chExt cx="9144000" cy="1457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FFBEF71-2578-1940-B7F7-F28E75899DE4}"/>
                </a:ext>
              </a:extLst>
            </p:cNvPr>
            <p:cNvSpPr/>
            <p:nvPr userDrawn="1"/>
          </p:nvSpPr>
          <p:spPr>
            <a:xfrm>
              <a:off x="0" y="6757060"/>
              <a:ext cx="9144000" cy="100940"/>
            </a:xfrm>
            <a:prstGeom prst="rect">
              <a:avLst/>
            </a:prstGeom>
            <a:solidFill>
              <a:srgbClr val="192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A99DE41-E2A1-9F4C-82E0-1232C4936739}"/>
                </a:ext>
              </a:extLst>
            </p:cNvPr>
            <p:cNvSpPr/>
            <p:nvPr userDrawn="1"/>
          </p:nvSpPr>
          <p:spPr>
            <a:xfrm>
              <a:off x="0" y="6712273"/>
              <a:ext cx="9141714" cy="18288"/>
            </a:xfrm>
            <a:prstGeom prst="rect">
              <a:avLst/>
            </a:prstGeom>
            <a:solidFill>
              <a:srgbClr val="192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B393BD2-D8FC-7846-A7E7-572F4A4D0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4000" y="6228857"/>
            <a:ext cx="961081" cy="395991"/>
          </a:xfrm>
          <a:prstGeom prst="rect">
            <a:avLst/>
          </a:prstGeom>
        </p:spPr>
      </p:pic>
      <p:pic>
        <p:nvPicPr>
          <p:cNvPr id="11" name="Picture 2" descr="C:\Users\Olivia\Desktop\AdventHealth-Logo.png">
            <a:extLst>
              <a:ext uri="{FF2B5EF4-FFF2-40B4-BE49-F238E27FC236}">
                <a16:creationId xmlns:a16="http://schemas.microsoft.com/office/drawing/2014/main" id="{CB639DE7-D76B-174E-94D5-663C7F3E0E6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/>
          <a:srcRect b="16918"/>
          <a:stretch/>
        </p:blipFill>
        <p:spPr bwMode="auto">
          <a:xfrm>
            <a:off x="265112" y="6187150"/>
            <a:ext cx="1333763" cy="48033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740" y="4569585"/>
            <a:ext cx="8569968" cy="1536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DC45CE-9E26-A34F-A67F-D42C0F0D0F45}"/>
              </a:ext>
            </a:extLst>
          </p:cNvPr>
          <p:cNvSpPr/>
          <p:nvPr userDrawn="1"/>
        </p:nvSpPr>
        <p:spPr>
          <a:xfrm>
            <a:off x="-1" y="0"/>
            <a:ext cx="9144000" cy="100940"/>
          </a:xfrm>
          <a:prstGeom prst="rect">
            <a:avLst/>
          </a:prstGeom>
          <a:solidFill>
            <a:srgbClr val="192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37D6721-6A7E-8C46-A008-1128E2C39581}"/>
              </a:ext>
            </a:extLst>
          </p:cNvPr>
          <p:cNvGrpSpPr/>
          <p:nvPr userDrawn="1"/>
        </p:nvGrpSpPr>
        <p:grpSpPr>
          <a:xfrm>
            <a:off x="0" y="6712273"/>
            <a:ext cx="9144000" cy="145727"/>
            <a:chOff x="0" y="6712273"/>
            <a:chExt cx="9144000" cy="14572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3E1527-1CAB-F940-B935-E643819065F0}"/>
                </a:ext>
              </a:extLst>
            </p:cNvPr>
            <p:cNvSpPr/>
            <p:nvPr userDrawn="1"/>
          </p:nvSpPr>
          <p:spPr>
            <a:xfrm>
              <a:off x="0" y="6757060"/>
              <a:ext cx="9144000" cy="100940"/>
            </a:xfrm>
            <a:prstGeom prst="rect">
              <a:avLst/>
            </a:prstGeom>
            <a:solidFill>
              <a:srgbClr val="192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DF61936-B21E-8E42-8196-D79BA510EE4F}"/>
                </a:ext>
              </a:extLst>
            </p:cNvPr>
            <p:cNvSpPr/>
            <p:nvPr userDrawn="1"/>
          </p:nvSpPr>
          <p:spPr>
            <a:xfrm>
              <a:off x="0" y="6712273"/>
              <a:ext cx="9141714" cy="18288"/>
            </a:xfrm>
            <a:prstGeom prst="rect">
              <a:avLst/>
            </a:prstGeom>
            <a:solidFill>
              <a:srgbClr val="192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6" name="Title 6">
            <a:extLst>
              <a:ext uri="{FF2B5EF4-FFF2-40B4-BE49-F238E27FC236}">
                <a16:creationId xmlns:a16="http://schemas.microsoft.com/office/drawing/2014/main" id="{E6801A44-D402-E843-BE08-AD871FDDB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113" y="449796"/>
            <a:ext cx="8569968" cy="566207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sz="3600" dirty="0"/>
              <a:t>Heading Centered (36 </a:t>
            </a:r>
            <a:r>
              <a:rPr lang="en-US" sz="3600" dirty="0" err="1"/>
              <a:t>pt</a:t>
            </a:r>
            <a:r>
              <a:rPr lang="en-US" sz="3600" dirty="0"/>
              <a:t>)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393BD2-D8FC-7846-A7E7-572F4A4D0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4000" y="6228857"/>
            <a:ext cx="961081" cy="395991"/>
          </a:xfrm>
          <a:prstGeom prst="rect">
            <a:avLst/>
          </a:prstGeom>
        </p:spPr>
      </p:pic>
      <p:pic>
        <p:nvPicPr>
          <p:cNvPr id="12" name="Picture 2" descr="C:\Users\Olivia\Desktop\AdventHealth-Logo.png">
            <a:extLst>
              <a:ext uri="{FF2B5EF4-FFF2-40B4-BE49-F238E27FC236}">
                <a16:creationId xmlns:a16="http://schemas.microsoft.com/office/drawing/2014/main" id="{2330465F-7314-1748-ABF6-682BC136C87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/>
          <a:srcRect b="16918"/>
          <a:stretch/>
        </p:blipFill>
        <p:spPr bwMode="auto">
          <a:xfrm>
            <a:off x="265112" y="6187150"/>
            <a:ext cx="1333763" cy="48033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5F5160-91A4-3744-B993-DB7761F5A8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5113" y="1509159"/>
            <a:ext cx="4217435" cy="4601087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42588321-70E5-1145-AB63-A29C09D46B2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69708" y="1509159"/>
            <a:ext cx="4109179" cy="4601087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2C26FC-BC05-3B44-A804-72D5382568B5}"/>
              </a:ext>
            </a:extLst>
          </p:cNvPr>
          <p:cNvSpPr/>
          <p:nvPr userDrawn="1"/>
        </p:nvSpPr>
        <p:spPr>
          <a:xfrm>
            <a:off x="-1" y="0"/>
            <a:ext cx="9144000" cy="100940"/>
          </a:xfrm>
          <a:prstGeom prst="rect">
            <a:avLst/>
          </a:prstGeom>
          <a:solidFill>
            <a:srgbClr val="192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E31DCB1-251B-5C4B-8CDA-7DA5A3954630}"/>
              </a:ext>
            </a:extLst>
          </p:cNvPr>
          <p:cNvGrpSpPr/>
          <p:nvPr userDrawn="1"/>
        </p:nvGrpSpPr>
        <p:grpSpPr>
          <a:xfrm>
            <a:off x="0" y="6712273"/>
            <a:ext cx="9144000" cy="145727"/>
            <a:chOff x="0" y="6712273"/>
            <a:chExt cx="9144000" cy="14572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5344080-0551-B64E-ABE6-D95785E93CB5}"/>
                </a:ext>
              </a:extLst>
            </p:cNvPr>
            <p:cNvSpPr/>
            <p:nvPr userDrawn="1"/>
          </p:nvSpPr>
          <p:spPr>
            <a:xfrm>
              <a:off x="0" y="6757060"/>
              <a:ext cx="9144000" cy="100940"/>
            </a:xfrm>
            <a:prstGeom prst="rect">
              <a:avLst/>
            </a:prstGeom>
            <a:solidFill>
              <a:srgbClr val="192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68FF249-3077-B445-A5EC-F4726B34748E}"/>
                </a:ext>
              </a:extLst>
            </p:cNvPr>
            <p:cNvSpPr/>
            <p:nvPr userDrawn="1"/>
          </p:nvSpPr>
          <p:spPr>
            <a:xfrm>
              <a:off x="0" y="6712273"/>
              <a:ext cx="9141714" cy="18288"/>
            </a:xfrm>
            <a:prstGeom prst="rect">
              <a:avLst/>
            </a:prstGeom>
            <a:solidFill>
              <a:srgbClr val="192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7" name="Title 6">
            <a:extLst>
              <a:ext uri="{FF2B5EF4-FFF2-40B4-BE49-F238E27FC236}">
                <a16:creationId xmlns:a16="http://schemas.microsoft.com/office/drawing/2014/main" id="{64CB574A-2368-0846-B842-60BB76DF5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113" y="449796"/>
            <a:ext cx="8569968" cy="566207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sz="3600" dirty="0"/>
              <a:t>Heading Centered (36 </a:t>
            </a:r>
            <a:r>
              <a:rPr lang="en-US" sz="3600" dirty="0" err="1"/>
              <a:t>pt</a:t>
            </a:r>
            <a:r>
              <a:rPr lang="en-US" sz="3600" dirty="0"/>
              <a:t>)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393BD2-D8FC-7846-A7E7-572F4A4D0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4000" y="6228857"/>
            <a:ext cx="961081" cy="395991"/>
          </a:xfrm>
          <a:prstGeom prst="rect">
            <a:avLst/>
          </a:prstGeom>
        </p:spPr>
      </p:pic>
      <p:pic>
        <p:nvPicPr>
          <p:cNvPr id="14" name="Picture 2" descr="C:\Users\Olivia\Desktop\AdventHealth-Logo.png">
            <a:extLst>
              <a:ext uri="{FF2B5EF4-FFF2-40B4-BE49-F238E27FC236}">
                <a16:creationId xmlns:a16="http://schemas.microsoft.com/office/drawing/2014/main" id="{3C4D879F-02F3-7347-9AFF-109956FE59D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/>
          <a:srcRect b="16918"/>
          <a:stretch/>
        </p:blipFill>
        <p:spPr bwMode="auto">
          <a:xfrm>
            <a:off x="265112" y="6187150"/>
            <a:ext cx="1333763" cy="48033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E08290F4-655D-1740-9E0A-DDB1C17734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5114" y="2045030"/>
            <a:ext cx="4188940" cy="4065216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1EB955AD-4A6F-974F-9978-B2FABA0A27E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69708" y="2045030"/>
            <a:ext cx="4065373" cy="4065216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F1C2A03-6BB9-6643-82FF-8FAC512D1D3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83994" y="1487325"/>
            <a:ext cx="4188940" cy="428625"/>
          </a:xfrm>
        </p:spPr>
        <p:txBody>
          <a:bodyPr>
            <a:no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BF2E7C82-3573-5043-8510-E417802A85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69708" y="1487325"/>
            <a:ext cx="4065373" cy="428625"/>
          </a:xfrm>
        </p:spPr>
        <p:txBody>
          <a:bodyPr>
            <a:no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ACE874-F276-0C41-BA88-9932244D425B}"/>
              </a:ext>
            </a:extLst>
          </p:cNvPr>
          <p:cNvSpPr/>
          <p:nvPr userDrawn="1"/>
        </p:nvSpPr>
        <p:spPr>
          <a:xfrm>
            <a:off x="-1" y="0"/>
            <a:ext cx="9144000" cy="100940"/>
          </a:xfrm>
          <a:prstGeom prst="rect">
            <a:avLst/>
          </a:prstGeom>
          <a:solidFill>
            <a:srgbClr val="192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E844826-FC06-874C-94F8-50929733D4FB}"/>
              </a:ext>
            </a:extLst>
          </p:cNvPr>
          <p:cNvGrpSpPr/>
          <p:nvPr userDrawn="1"/>
        </p:nvGrpSpPr>
        <p:grpSpPr>
          <a:xfrm>
            <a:off x="0" y="6712273"/>
            <a:ext cx="9144000" cy="145727"/>
            <a:chOff x="0" y="6712273"/>
            <a:chExt cx="9144000" cy="14572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CD7418-2569-6E45-A689-D05DE2EC1226}"/>
                </a:ext>
              </a:extLst>
            </p:cNvPr>
            <p:cNvSpPr/>
            <p:nvPr userDrawn="1"/>
          </p:nvSpPr>
          <p:spPr>
            <a:xfrm>
              <a:off x="0" y="6757060"/>
              <a:ext cx="9144000" cy="100940"/>
            </a:xfrm>
            <a:prstGeom prst="rect">
              <a:avLst/>
            </a:prstGeom>
            <a:solidFill>
              <a:srgbClr val="192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36F4107-3432-934D-BFBF-4EF945AC0C3D}"/>
                </a:ext>
              </a:extLst>
            </p:cNvPr>
            <p:cNvSpPr/>
            <p:nvPr userDrawn="1"/>
          </p:nvSpPr>
          <p:spPr>
            <a:xfrm>
              <a:off x="0" y="6712273"/>
              <a:ext cx="9141714" cy="18288"/>
            </a:xfrm>
            <a:prstGeom prst="rect">
              <a:avLst/>
            </a:prstGeom>
            <a:solidFill>
              <a:srgbClr val="192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4" name="Title 6">
            <a:extLst>
              <a:ext uri="{FF2B5EF4-FFF2-40B4-BE49-F238E27FC236}">
                <a16:creationId xmlns:a16="http://schemas.microsoft.com/office/drawing/2014/main" id="{9C6D1FF5-5C04-F847-A608-83E9DF99DA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113" y="449796"/>
            <a:ext cx="8569968" cy="566207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sz="3600" dirty="0"/>
              <a:t>Heading Centered (36 </a:t>
            </a:r>
            <a:r>
              <a:rPr lang="en-US" sz="3600" dirty="0" err="1"/>
              <a:t>pt</a:t>
            </a:r>
            <a:r>
              <a:rPr lang="en-US" sz="3600" dirty="0"/>
              <a:t>)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393BD2-D8FC-7846-A7E7-572F4A4D0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4000" y="6228857"/>
            <a:ext cx="961081" cy="395991"/>
          </a:xfrm>
          <a:prstGeom prst="rect">
            <a:avLst/>
          </a:prstGeom>
        </p:spPr>
      </p:pic>
      <p:pic>
        <p:nvPicPr>
          <p:cNvPr id="22" name="Picture 2" descr="C:\Users\Olivia\Desktop\AdventHealth-Logo.png">
            <a:extLst>
              <a:ext uri="{FF2B5EF4-FFF2-40B4-BE49-F238E27FC236}">
                <a16:creationId xmlns:a16="http://schemas.microsoft.com/office/drawing/2014/main" id="{56576456-21E0-EA40-B4CB-74B433EEB61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/>
          <a:srcRect b="16918"/>
          <a:stretch/>
        </p:blipFill>
        <p:spPr bwMode="auto">
          <a:xfrm>
            <a:off x="265112" y="6187150"/>
            <a:ext cx="1333763" cy="48033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BC1225-5F01-B245-BD9A-FDBC5F30CA36}"/>
              </a:ext>
            </a:extLst>
          </p:cNvPr>
          <p:cNvSpPr/>
          <p:nvPr userDrawn="1"/>
        </p:nvSpPr>
        <p:spPr>
          <a:xfrm>
            <a:off x="-1" y="0"/>
            <a:ext cx="9144000" cy="100940"/>
          </a:xfrm>
          <a:prstGeom prst="rect">
            <a:avLst/>
          </a:prstGeom>
          <a:solidFill>
            <a:srgbClr val="192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7268C7-7085-934F-AC27-01CD891EA5E2}"/>
              </a:ext>
            </a:extLst>
          </p:cNvPr>
          <p:cNvGrpSpPr/>
          <p:nvPr userDrawn="1"/>
        </p:nvGrpSpPr>
        <p:grpSpPr>
          <a:xfrm>
            <a:off x="0" y="6712273"/>
            <a:ext cx="9144000" cy="145727"/>
            <a:chOff x="0" y="6712273"/>
            <a:chExt cx="9144000" cy="14572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F84EB73-B768-CA4F-ABB7-F4AAE5B58669}"/>
                </a:ext>
              </a:extLst>
            </p:cNvPr>
            <p:cNvSpPr/>
            <p:nvPr userDrawn="1"/>
          </p:nvSpPr>
          <p:spPr>
            <a:xfrm>
              <a:off x="0" y="6757060"/>
              <a:ext cx="9144000" cy="100940"/>
            </a:xfrm>
            <a:prstGeom prst="rect">
              <a:avLst/>
            </a:prstGeom>
            <a:solidFill>
              <a:srgbClr val="192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BD664D3-897E-4F4C-BAA3-40F44C158B72}"/>
                </a:ext>
              </a:extLst>
            </p:cNvPr>
            <p:cNvSpPr/>
            <p:nvPr userDrawn="1"/>
          </p:nvSpPr>
          <p:spPr>
            <a:xfrm>
              <a:off x="0" y="6712273"/>
              <a:ext cx="9141714" cy="18288"/>
            </a:xfrm>
            <a:prstGeom prst="rect">
              <a:avLst/>
            </a:prstGeom>
            <a:solidFill>
              <a:srgbClr val="192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7" name="Title 6">
            <a:extLst>
              <a:ext uri="{FF2B5EF4-FFF2-40B4-BE49-F238E27FC236}">
                <a16:creationId xmlns:a16="http://schemas.microsoft.com/office/drawing/2014/main" id="{620C3EE4-E6CA-BC41-A69E-6EE767CBA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113" y="449796"/>
            <a:ext cx="8569968" cy="566207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sz="3600" dirty="0"/>
              <a:t>Heading Centered (36 </a:t>
            </a:r>
            <a:r>
              <a:rPr lang="en-US" sz="3600" dirty="0" err="1"/>
              <a:t>pt</a:t>
            </a:r>
            <a:r>
              <a:rPr lang="en-US" sz="3600" dirty="0"/>
              <a:t>)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393BD2-D8FC-7846-A7E7-572F4A4D0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4000" y="6228857"/>
            <a:ext cx="961081" cy="395991"/>
          </a:xfrm>
          <a:prstGeom prst="rect">
            <a:avLst/>
          </a:prstGeom>
        </p:spPr>
      </p:pic>
      <p:pic>
        <p:nvPicPr>
          <p:cNvPr id="15" name="Picture 2" descr="C:\Users\Olivia\Desktop\AdventHealth-Logo.png">
            <a:extLst>
              <a:ext uri="{FF2B5EF4-FFF2-40B4-BE49-F238E27FC236}">
                <a16:creationId xmlns:a16="http://schemas.microsoft.com/office/drawing/2014/main" id="{D01CE084-E989-6F40-8E26-41CEE2570C0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/>
          <a:srcRect b="16918"/>
          <a:stretch/>
        </p:blipFill>
        <p:spPr bwMode="auto">
          <a:xfrm>
            <a:off x="265112" y="6187150"/>
            <a:ext cx="1333763" cy="48033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0"/>
            <a:ext cx="9144000" cy="100940"/>
          </a:xfrm>
          <a:prstGeom prst="rect">
            <a:avLst/>
          </a:prstGeom>
          <a:solidFill>
            <a:srgbClr val="192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0" y="6757060"/>
            <a:ext cx="9144000" cy="100940"/>
          </a:xfrm>
          <a:prstGeom prst="rect">
            <a:avLst/>
          </a:prstGeom>
          <a:solidFill>
            <a:srgbClr val="192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 userDrawn="1"/>
        </p:nvSpPr>
        <p:spPr>
          <a:xfrm>
            <a:off x="0" y="6712273"/>
            <a:ext cx="9141714" cy="18288"/>
          </a:xfrm>
          <a:prstGeom prst="rect">
            <a:avLst/>
          </a:prstGeom>
          <a:solidFill>
            <a:srgbClr val="192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8907FE00-3AD6-3549-B370-F35A30C810B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887392" y="1456904"/>
            <a:ext cx="4947689" cy="4653342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D41C04-E96F-B443-B2C4-BA6F4EC3B76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65113" y="1456145"/>
            <a:ext cx="3308350" cy="465334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210BED-2AA7-354E-941D-152A46794816}"/>
              </a:ext>
            </a:extLst>
          </p:cNvPr>
          <p:cNvSpPr/>
          <p:nvPr userDrawn="1"/>
        </p:nvSpPr>
        <p:spPr>
          <a:xfrm>
            <a:off x="-1" y="0"/>
            <a:ext cx="9144000" cy="100940"/>
          </a:xfrm>
          <a:prstGeom prst="rect">
            <a:avLst/>
          </a:prstGeom>
          <a:solidFill>
            <a:srgbClr val="192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E4EFB4-7665-0749-99BC-07EC0558EDBF}"/>
              </a:ext>
            </a:extLst>
          </p:cNvPr>
          <p:cNvGrpSpPr/>
          <p:nvPr userDrawn="1"/>
        </p:nvGrpSpPr>
        <p:grpSpPr>
          <a:xfrm>
            <a:off x="0" y="6712273"/>
            <a:ext cx="9144000" cy="145727"/>
            <a:chOff x="0" y="6712273"/>
            <a:chExt cx="9144000" cy="14572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C60D909-83C6-C245-B7A7-341028D68AD3}"/>
                </a:ext>
              </a:extLst>
            </p:cNvPr>
            <p:cNvSpPr/>
            <p:nvPr userDrawn="1"/>
          </p:nvSpPr>
          <p:spPr>
            <a:xfrm>
              <a:off x="0" y="6757060"/>
              <a:ext cx="9144000" cy="100940"/>
            </a:xfrm>
            <a:prstGeom prst="rect">
              <a:avLst/>
            </a:prstGeom>
            <a:solidFill>
              <a:srgbClr val="192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CC5F438-B48B-894A-84A4-F2BD982A75EA}"/>
                </a:ext>
              </a:extLst>
            </p:cNvPr>
            <p:cNvSpPr/>
            <p:nvPr userDrawn="1"/>
          </p:nvSpPr>
          <p:spPr>
            <a:xfrm>
              <a:off x="0" y="6712273"/>
              <a:ext cx="9141714" cy="18288"/>
            </a:xfrm>
            <a:prstGeom prst="rect">
              <a:avLst/>
            </a:prstGeom>
            <a:solidFill>
              <a:srgbClr val="192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0" name="Title 6">
            <a:extLst>
              <a:ext uri="{FF2B5EF4-FFF2-40B4-BE49-F238E27FC236}">
                <a16:creationId xmlns:a16="http://schemas.microsoft.com/office/drawing/2014/main" id="{F436C091-DFCD-F347-9FF4-51C065644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113" y="449796"/>
            <a:ext cx="8569968" cy="566207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sz="3600" dirty="0"/>
              <a:t>Heading Centered (36 </a:t>
            </a:r>
            <a:r>
              <a:rPr lang="en-US" sz="3600" dirty="0" err="1"/>
              <a:t>pt</a:t>
            </a:r>
            <a:r>
              <a:rPr lang="en-US" sz="3600" dirty="0"/>
              <a:t>)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393BD2-D8FC-7846-A7E7-572F4A4D0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4000" y="6228857"/>
            <a:ext cx="961081" cy="395991"/>
          </a:xfrm>
          <a:prstGeom prst="rect">
            <a:avLst/>
          </a:prstGeom>
        </p:spPr>
      </p:pic>
      <p:pic>
        <p:nvPicPr>
          <p:cNvPr id="18" name="Picture 2" descr="C:\Users\Olivia\Desktop\AdventHealth-Logo.png">
            <a:extLst>
              <a:ext uri="{FF2B5EF4-FFF2-40B4-BE49-F238E27FC236}">
                <a16:creationId xmlns:a16="http://schemas.microsoft.com/office/drawing/2014/main" id="{BCE4E36F-77D7-874E-B534-DA3F643BCFA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/>
          <a:srcRect b="16918"/>
          <a:stretch/>
        </p:blipFill>
        <p:spPr bwMode="auto">
          <a:xfrm>
            <a:off x="265112" y="6187150"/>
            <a:ext cx="1333763" cy="48033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2" y="1457556"/>
            <a:ext cx="4947690" cy="46526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7DB86335-46A5-7E4C-A4A7-39427903647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65113" y="1455492"/>
            <a:ext cx="3308350" cy="465268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272586-8341-2645-B3D0-ED4E40307089}"/>
              </a:ext>
            </a:extLst>
          </p:cNvPr>
          <p:cNvSpPr/>
          <p:nvPr userDrawn="1"/>
        </p:nvSpPr>
        <p:spPr>
          <a:xfrm>
            <a:off x="-1" y="0"/>
            <a:ext cx="9144000" cy="100940"/>
          </a:xfrm>
          <a:prstGeom prst="rect">
            <a:avLst/>
          </a:prstGeom>
          <a:solidFill>
            <a:srgbClr val="192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6019E0-0676-CB48-94C3-046225869981}"/>
              </a:ext>
            </a:extLst>
          </p:cNvPr>
          <p:cNvGrpSpPr/>
          <p:nvPr userDrawn="1"/>
        </p:nvGrpSpPr>
        <p:grpSpPr>
          <a:xfrm>
            <a:off x="0" y="6712273"/>
            <a:ext cx="9144000" cy="145727"/>
            <a:chOff x="0" y="6712273"/>
            <a:chExt cx="9144000" cy="14572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0E34D4-E785-A142-AA75-67D940FE1347}"/>
                </a:ext>
              </a:extLst>
            </p:cNvPr>
            <p:cNvSpPr/>
            <p:nvPr userDrawn="1"/>
          </p:nvSpPr>
          <p:spPr>
            <a:xfrm>
              <a:off x="0" y="6757060"/>
              <a:ext cx="9144000" cy="100940"/>
            </a:xfrm>
            <a:prstGeom prst="rect">
              <a:avLst/>
            </a:prstGeom>
            <a:solidFill>
              <a:srgbClr val="192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1D24BB-00A8-8A44-9886-D37FF1EDBFB9}"/>
                </a:ext>
              </a:extLst>
            </p:cNvPr>
            <p:cNvSpPr/>
            <p:nvPr userDrawn="1"/>
          </p:nvSpPr>
          <p:spPr>
            <a:xfrm>
              <a:off x="0" y="6712273"/>
              <a:ext cx="9141714" cy="18288"/>
            </a:xfrm>
            <a:prstGeom prst="rect">
              <a:avLst/>
            </a:prstGeom>
            <a:solidFill>
              <a:srgbClr val="192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0" name="Title 6">
            <a:extLst>
              <a:ext uri="{FF2B5EF4-FFF2-40B4-BE49-F238E27FC236}">
                <a16:creationId xmlns:a16="http://schemas.microsoft.com/office/drawing/2014/main" id="{8E21EB8C-9280-2846-ADBC-F2268D1F3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113" y="449796"/>
            <a:ext cx="8569968" cy="566207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sz="3600" dirty="0"/>
              <a:t>Heading Centered (36 </a:t>
            </a:r>
            <a:r>
              <a:rPr lang="en-US" sz="3600" dirty="0" err="1"/>
              <a:t>pt</a:t>
            </a:r>
            <a:r>
              <a:rPr lang="en-US" sz="3600" dirty="0"/>
              <a:t>)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393BD2-D8FC-7846-A7E7-572F4A4D0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4000" y="6228857"/>
            <a:ext cx="961081" cy="395991"/>
          </a:xfrm>
          <a:prstGeom prst="rect">
            <a:avLst/>
          </a:prstGeom>
        </p:spPr>
      </p:pic>
      <p:pic>
        <p:nvPicPr>
          <p:cNvPr id="18" name="Picture 2" descr="C:\Users\Olivia\Desktop\AdventHealth-Logo.png">
            <a:extLst>
              <a:ext uri="{FF2B5EF4-FFF2-40B4-BE49-F238E27FC236}">
                <a16:creationId xmlns:a16="http://schemas.microsoft.com/office/drawing/2014/main" id="{4AED76AC-EE7F-1742-815B-087A591C383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/>
          <a:srcRect b="16918"/>
          <a:stretch/>
        </p:blipFill>
        <p:spPr bwMode="auto">
          <a:xfrm>
            <a:off x="265112" y="6187150"/>
            <a:ext cx="1333763" cy="48033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68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rgbClr val="192757"/>
          </a:solidFill>
          <a:latin typeface="Arial" charset="0"/>
          <a:ea typeface="Arial" charset="0"/>
          <a:cs typeface="Arial" charset="0"/>
        </a:defRPr>
      </a:lvl1pPr>
    </p:titleStyle>
    <p:bodyStyle>
      <a:lvl1pPr marL="230188" indent="-230188" algn="l" defTabSz="685800" rtl="0" eaLnBrk="1" latinLnBrk="0" hangingPunct="1">
        <a:lnSpc>
          <a:spcPct val="90000"/>
        </a:lnSpc>
        <a:spcBef>
          <a:spcPts val="750"/>
        </a:spcBef>
        <a:buClr>
          <a:srgbClr val="192757"/>
        </a:buClr>
        <a:buFont typeface="Wingdings" charset="2"/>
        <a:buChar char="§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61963" indent="-230188" algn="l" defTabSz="685800" rtl="0" eaLnBrk="1" latinLnBrk="0" hangingPunct="1">
        <a:lnSpc>
          <a:spcPct val="90000"/>
        </a:lnSpc>
        <a:spcBef>
          <a:spcPts val="375"/>
        </a:spcBef>
        <a:buClr>
          <a:srgbClr val="192757"/>
        </a:buClr>
        <a:buFont typeface="Wingdings" charset="2"/>
        <a:buChar char="§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84213" indent="-230188" algn="l" defTabSz="685800" rtl="0" eaLnBrk="1" latinLnBrk="0" hangingPunct="1">
        <a:lnSpc>
          <a:spcPct val="90000"/>
        </a:lnSpc>
        <a:spcBef>
          <a:spcPts val="375"/>
        </a:spcBef>
        <a:buClr>
          <a:srgbClr val="192757"/>
        </a:buClr>
        <a:buFont typeface="Wingdings" charset="2"/>
        <a:buChar char="§"/>
        <a:tabLst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914400" indent="-230188" algn="l" defTabSz="685800" rtl="0" eaLnBrk="1" latinLnBrk="0" hangingPunct="1">
        <a:lnSpc>
          <a:spcPct val="90000"/>
        </a:lnSpc>
        <a:spcBef>
          <a:spcPts val="375"/>
        </a:spcBef>
        <a:buClr>
          <a:srgbClr val="192757"/>
        </a:buClr>
        <a:buFont typeface="Wingdings" charset="2"/>
        <a:buChar char="§"/>
        <a:tabLst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144588" indent="-231775" algn="l" defTabSz="685800" rtl="0" eaLnBrk="1" latinLnBrk="0" hangingPunct="1">
        <a:lnSpc>
          <a:spcPct val="90000"/>
        </a:lnSpc>
        <a:spcBef>
          <a:spcPts val="375"/>
        </a:spcBef>
        <a:buClr>
          <a:srgbClr val="192757"/>
        </a:buClr>
        <a:buFont typeface="Wingdings" charset="2"/>
        <a:buChar char="§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09C20EE0-320E-46AA-889F-542450CF1A3F}"/>
              </a:ext>
            </a:extLst>
          </p:cNvPr>
          <p:cNvSpPr txBox="1">
            <a:spLocks/>
          </p:cNvSpPr>
          <p:nvPr/>
        </p:nvSpPr>
        <p:spPr>
          <a:xfrm>
            <a:off x="280612" y="2526436"/>
            <a:ext cx="8582777" cy="1882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9275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4000" dirty="0"/>
              <a:t>Health First Hospitals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98A7713-4846-4927-AD84-C28B605A2ECE}"/>
              </a:ext>
            </a:extLst>
          </p:cNvPr>
          <p:cNvSpPr txBox="1">
            <a:spLocks/>
          </p:cNvSpPr>
          <p:nvPr/>
        </p:nvSpPr>
        <p:spPr>
          <a:xfrm>
            <a:off x="2367029" y="4714050"/>
            <a:ext cx="4409942" cy="57358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30188" indent="-230188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92757"/>
              </a:buClr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61963" indent="-2301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92757"/>
              </a:buClr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4213" indent="-2301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92757"/>
              </a:buClr>
              <a:buFont typeface="Wingdings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301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92757"/>
              </a:buClr>
              <a:buFont typeface="Wingdings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4588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92757"/>
              </a:buClr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Broker Training 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7576497" y="6415003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10142021</a:t>
            </a:r>
          </a:p>
        </p:txBody>
      </p:sp>
    </p:spTree>
    <p:extLst>
      <p:ext uri="{BB962C8B-B14F-4D97-AF65-F5344CB8AC3E}">
        <p14:creationId xmlns:p14="http://schemas.microsoft.com/office/powerpoint/2010/main" val="141293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760"/>
            <a:ext cx="8412480" cy="566207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dirty="0"/>
              <a:t>Health First’s </a:t>
            </a:r>
            <a:br>
              <a:rPr lang="en-US" dirty="0"/>
            </a:br>
            <a:r>
              <a:rPr lang="en-US" dirty="0"/>
              <a:t>Cape Canaveral Hospital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5760" y="1554480"/>
            <a:ext cx="8412480" cy="2712461"/>
          </a:xfrm>
        </p:spPr>
        <p:txBody>
          <a:bodyPr lIns="0" tIns="0" rIns="0" bIns="0">
            <a:noAutofit/>
          </a:bodyPr>
          <a:lstStyle/>
          <a:p>
            <a:pPr marL="225425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First’s </a:t>
            </a:r>
            <a:r>
              <a:rPr lang="en-US" sz="1800" dirty="0">
                <a:solidFill>
                  <a:schemeClr val="tx2"/>
                </a:solidFill>
              </a:rPr>
              <a:t>Cape Canaveral </a:t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Hospital offers beautiful water views </a:t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from its Birthing Care Center. </a:t>
            </a:r>
          </a:p>
          <a:p>
            <a:pPr marL="225425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The Women’s Diagnostic Center </a:t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features state-of-the-art, personalized </a:t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services, including Digital </a:t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Mammography, Ultrasound, </a:t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Stereotactic Breast Biopsy and MRI </a:t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breast imaging, and is accredited by the American College of Radiology and the U.S. Food and Drug Administration.</a:t>
            </a:r>
          </a:p>
          <a:p>
            <a:pPr marL="225425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Cape Canaveral Hospital also boasts a 21-bed Level II Emergency Department and an adjoining six-story Medical Plaza that includes physician's offices, a conference center, pre-operative testing, outpatient registration for laboratory testing and same-day surgery.</a:t>
            </a: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6146" name="Picture 2" descr="Image result for cape canaveral hospital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8" b="12893"/>
          <a:stretch/>
        </p:blipFill>
        <p:spPr bwMode="auto">
          <a:xfrm>
            <a:off x="4955177" y="1606734"/>
            <a:ext cx="3823063" cy="198932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242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760"/>
            <a:ext cx="8412480" cy="566207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dirty="0"/>
              <a:t>Health First’s </a:t>
            </a:r>
            <a:br>
              <a:rPr lang="en-US" dirty="0"/>
            </a:br>
            <a:r>
              <a:rPr lang="en-US" dirty="0"/>
              <a:t>Cape Canaveral Hospital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5760" y="1554481"/>
            <a:ext cx="8412480" cy="3308832"/>
          </a:xfrm>
        </p:spPr>
        <p:txBody>
          <a:bodyPr lIns="0" tIns="0" rIns="0" bIns="0" numCol="2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000" b="1" dirty="0">
                <a:solidFill>
                  <a:schemeClr val="tx2"/>
                </a:solidFill>
              </a:rPr>
              <a:t>Services: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Bariatrics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Cardiothoracic 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Cardiovascular Lab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Diabetes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Emergency Room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Full Medical &amp; Surgical Capabilities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Healthcare Resource Center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Advanced Cancer Care &amp; Education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sz="1800" dirty="0">
              <a:solidFill>
                <a:schemeClr val="tx2"/>
              </a:solidFill>
            </a:endParaRP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The Birthing Care Center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Neurosciences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Orthopedics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PCI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 err="1">
                <a:solidFill>
                  <a:schemeClr val="tx2"/>
                </a:solidFill>
              </a:rPr>
              <a:t>Urogynecology</a:t>
            </a:r>
            <a:endParaRPr lang="en-US" sz="1800" dirty="0">
              <a:solidFill>
                <a:schemeClr val="tx2"/>
              </a:solidFill>
            </a:endParaRP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Surgical 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853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465047-6BDA-46B6-A7D6-D8476FD036CC}"/>
              </a:ext>
            </a:extLst>
          </p:cNvPr>
          <p:cNvSpPr/>
          <p:nvPr/>
        </p:nvSpPr>
        <p:spPr>
          <a:xfrm>
            <a:off x="3492138" y="1584960"/>
            <a:ext cx="5651862" cy="4537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760"/>
            <a:ext cx="8412480" cy="566207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dirty="0"/>
              <a:t>Health First’s </a:t>
            </a:r>
            <a:br>
              <a:rPr lang="en-US" dirty="0"/>
            </a:br>
            <a:r>
              <a:rPr lang="en-US" dirty="0"/>
              <a:t>Cape Canaveral Hospital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5760" y="1828800"/>
            <a:ext cx="3895826" cy="3775067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2"/>
                </a:solidFill>
              </a:rPr>
              <a:t>Address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2"/>
                </a:solidFill>
              </a:rPr>
              <a:t>701 W. Cocoa Beach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2"/>
                </a:solidFill>
              </a:rPr>
              <a:t>Causeway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2"/>
                </a:solidFill>
              </a:rPr>
              <a:t>Cocoa Beach, Florida 32931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2"/>
                </a:solidFill>
              </a:rPr>
              <a:t>Phone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2"/>
                </a:solidFill>
              </a:rPr>
              <a:t>321.799.7111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2"/>
                </a:solidFill>
              </a:rPr>
              <a:t>For more information,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2"/>
                </a:solidFill>
              </a:rPr>
              <a:t>visit </a:t>
            </a:r>
            <a:r>
              <a:rPr lang="en-US" sz="1800" b="1" dirty="0">
                <a:solidFill>
                  <a:schemeClr val="tx2"/>
                </a:solidFill>
              </a:rPr>
              <a:t>HF.org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048A1F-2391-41DF-89DF-CE7FF5CF5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138" y="1877261"/>
            <a:ext cx="5651862" cy="321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12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 First’s </a:t>
            </a:r>
            <a:br>
              <a:rPr lang="en-US" dirty="0"/>
            </a:br>
            <a:r>
              <a:rPr lang="en-US" dirty="0"/>
              <a:t>Palm Bay Hospital</a:t>
            </a:r>
          </a:p>
        </p:txBody>
      </p:sp>
    </p:spTree>
    <p:extLst>
      <p:ext uri="{BB962C8B-B14F-4D97-AF65-F5344CB8AC3E}">
        <p14:creationId xmlns:p14="http://schemas.microsoft.com/office/powerpoint/2010/main" val="1746181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Thoracic endograft surgery team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3"/>
          <a:stretch/>
        </p:blipFill>
        <p:spPr bwMode="auto">
          <a:xfrm>
            <a:off x="0" y="107081"/>
            <a:ext cx="9144000" cy="288697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196864"/>
            <a:ext cx="8412480" cy="566207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dirty="0"/>
              <a:t>Health First’s Palm Bay Hospital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5760" y="3810540"/>
            <a:ext cx="8412480" cy="2351036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000" b="1" dirty="0">
                <a:solidFill>
                  <a:schemeClr val="tx2"/>
                </a:solidFill>
              </a:rPr>
              <a:t>Hospital Background Information</a:t>
            </a:r>
            <a:endParaRPr lang="en-US" sz="2000" dirty="0">
              <a:solidFill>
                <a:schemeClr val="tx2"/>
              </a:solidFill>
            </a:endParaRP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152-bed hospital, with a more than 195-member Medical Staff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The first Brevard hospital to offer thoracic endograft surgery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Palm Bay Hospital serves our community with a 22-bed Emergency Department treating 38,000+ emergency cases a year. 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Brevard’s first Hospice patient facility, the William Childs Hospice House, is located in a secluded wooded area on the hospital campus.</a:t>
            </a:r>
          </a:p>
        </p:txBody>
      </p:sp>
    </p:spTree>
    <p:extLst>
      <p:ext uri="{BB962C8B-B14F-4D97-AF65-F5344CB8AC3E}">
        <p14:creationId xmlns:p14="http://schemas.microsoft.com/office/powerpoint/2010/main" val="294799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760"/>
            <a:ext cx="8412480" cy="566207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dirty="0"/>
              <a:t>Health First’s </a:t>
            </a:r>
            <a:br>
              <a:rPr lang="en-US" dirty="0"/>
            </a:br>
            <a:r>
              <a:rPr lang="en-US" dirty="0"/>
              <a:t>Palm Bay Hospital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5760" y="1554480"/>
            <a:ext cx="8412480" cy="3325017"/>
          </a:xfrm>
        </p:spPr>
        <p:txBody>
          <a:bodyPr lIns="0" tIns="0" rIns="0" bIns="0" numCol="2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000" b="1" dirty="0">
                <a:solidFill>
                  <a:schemeClr val="tx2"/>
                </a:solidFill>
              </a:rPr>
              <a:t>Services:</a:t>
            </a:r>
            <a:endParaRPr lang="en-US" sz="2000" dirty="0">
              <a:solidFill>
                <a:schemeClr val="tx2"/>
              </a:solidFill>
            </a:endParaRP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Cardiothoracic 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Bariatrics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Diabetes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Emergency Room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Full Medical &amp; Surgical Capabilities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Heart Services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Lab Services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Neurosciences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sz="1800" dirty="0">
              <a:solidFill>
                <a:schemeClr val="tx2"/>
              </a:solidFill>
            </a:endParaRP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Oncology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Orthopedics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Robotics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The Center for Joint Replacement 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 err="1">
                <a:solidFill>
                  <a:schemeClr val="tx2"/>
                </a:solidFill>
              </a:rPr>
              <a:t>Urogynecology</a:t>
            </a:r>
            <a:endParaRPr lang="en-US" sz="1800" dirty="0">
              <a:solidFill>
                <a:schemeClr val="tx2"/>
              </a:solidFill>
            </a:endParaRPr>
          </a:p>
          <a:p>
            <a:pPr marL="0" indent="0">
              <a:spcAft>
                <a:spcPts val="300"/>
              </a:spcAft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285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92380F-0E36-4F0E-80BA-38DF8777E9F9}"/>
              </a:ext>
            </a:extLst>
          </p:cNvPr>
          <p:cNvSpPr/>
          <p:nvPr/>
        </p:nvSpPr>
        <p:spPr>
          <a:xfrm>
            <a:off x="3492138" y="1584960"/>
            <a:ext cx="5651862" cy="4537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760"/>
            <a:ext cx="8412480" cy="566207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dirty="0"/>
              <a:t>Health First’s</a:t>
            </a:r>
            <a:br>
              <a:rPr lang="en-US" dirty="0"/>
            </a:br>
            <a:r>
              <a:rPr lang="en-US" dirty="0"/>
              <a:t>Palm Bay Hospital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5760" y="1828800"/>
            <a:ext cx="3986813" cy="3775067"/>
          </a:xfrm>
        </p:spPr>
        <p:txBody>
          <a:bodyPr lIns="0" tIns="0" rIns="0" bIns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2"/>
                </a:solidFill>
              </a:rPr>
              <a:t>Address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2"/>
                </a:solidFill>
              </a:rPr>
              <a:t>1425 Malabar Road 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2"/>
                </a:solidFill>
              </a:rPr>
              <a:t>Palm Bay, Florida 32907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2"/>
                </a:solidFill>
              </a:rPr>
              <a:t>Phone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2"/>
                </a:solidFill>
              </a:rPr>
              <a:t>321.434.8000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2"/>
                </a:solidFill>
              </a:rPr>
              <a:t>For more information,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2"/>
                </a:solidFill>
              </a:rPr>
              <a:t>visit </a:t>
            </a:r>
            <a:r>
              <a:rPr lang="en-US" sz="1800" b="1" dirty="0">
                <a:solidFill>
                  <a:schemeClr val="tx2"/>
                </a:solidFill>
              </a:rPr>
              <a:t>HF.org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98B60D-3A9C-47C6-AEEA-DBB8210C0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138" y="1877261"/>
            <a:ext cx="5651862" cy="3144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0BD6AE-374F-499E-8E1C-2244322DC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138" y="1889232"/>
            <a:ext cx="5651862" cy="313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28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 First’s </a:t>
            </a:r>
            <a:br>
              <a:rPr lang="en-US" dirty="0"/>
            </a:br>
            <a:r>
              <a:rPr lang="en-US" dirty="0" err="1"/>
              <a:t>Viera</a:t>
            </a:r>
            <a:r>
              <a:rPr lang="en-US" dirty="0"/>
              <a:t> Hospital</a:t>
            </a:r>
          </a:p>
        </p:txBody>
      </p:sp>
    </p:spTree>
    <p:extLst>
      <p:ext uri="{BB962C8B-B14F-4D97-AF65-F5344CB8AC3E}">
        <p14:creationId xmlns:p14="http://schemas.microsoft.com/office/powerpoint/2010/main" val="1585231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760"/>
            <a:ext cx="8569968" cy="566207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dirty="0"/>
              <a:t>Health First’s </a:t>
            </a:r>
            <a:br>
              <a:rPr lang="en-US" dirty="0"/>
            </a:br>
            <a:r>
              <a:rPr lang="en-US" dirty="0" err="1"/>
              <a:t>Viera</a:t>
            </a:r>
            <a:r>
              <a:rPr lang="en-US" dirty="0"/>
              <a:t> Hospital</a:t>
            </a:r>
          </a:p>
        </p:txBody>
      </p:sp>
      <p:pic>
        <p:nvPicPr>
          <p:cNvPr id="11266" name="Picture 2" descr="Image result for viera hospital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042" y="1554480"/>
            <a:ext cx="4044647" cy="238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" y="1554480"/>
            <a:ext cx="6099111" cy="37856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 Background Information</a:t>
            </a:r>
          </a:p>
          <a:p>
            <a:pPr marL="233363" indent="-233363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Viera Hospital opened in April 2011</a:t>
            </a:r>
          </a:p>
          <a:p>
            <a:pPr marL="233363" indent="-233363">
              <a:buFont typeface="Wingdings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50-acre healthcare campus</a:t>
            </a:r>
          </a:p>
          <a:p>
            <a:pPr marL="233363" lvl="2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Viera Hospital (5 Floors)</a:t>
            </a:r>
          </a:p>
          <a:p>
            <a:pPr marL="233363" lvl="2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Viera Medical Plaza (3 Floors)</a:t>
            </a:r>
          </a:p>
          <a:p>
            <a:pPr marL="233363" lvl="2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Pro-Health Fitness Facility (2 Floors)</a:t>
            </a:r>
          </a:p>
          <a:p>
            <a:pPr marL="233363" indent="-233363">
              <a:spcAft>
                <a:spcPts val="3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all-private-bed facility with plans to </a:t>
            </a:r>
            <a:b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to 300+ beds</a:t>
            </a:r>
          </a:p>
          <a:p>
            <a:pPr marL="233363" indent="-233363">
              <a:buFont typeface="Wingdings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Orthopedic and bariatric specialization</a:t>
            </a:r>
          </a:p>
          <a:p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34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760"/>
            <a:ext cx="8569968" cy="566207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dirty="0"/>
              <a:t>Health First’s </a:t>
            </a:r>
            <a:br>
              <a:rPr lang="en-US" dirty="0"/>
            </a:br>
            <a:r>
              <a:rPr lang="en-US" dirty="0" err="1"/>
              <a:t>Viera</a:t>
            </a:r>
            <a:r>
              <a:rPr lang="en-US" dirty="0"/>
              <a:t> Hospital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5760" y="1554480"/>
            <a:ext cx="8412480" cy="3341201"/>
          </a:xfrm>
        </p:spPr>
        <p:txBody>
          <a:bodyPr lIns="0" tIns="0" rIns="0" bIns="0" numCol="2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000" b="1" dirty="0">
                <a:solidFill>
                  <a:schemeClr val="tx2"/>
                </a:solidFill>
              </a:rPr>
              <a:t>Services:</a:t>
            </a:r>
            <a:endParaRPr lang="en-US" sz="2000" dirty="0">
              <a:solidFill>
                <a:schemeClr val="tx2"/>
              </a:solidFill>
            </a:endParaRP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Bariatrics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Cardiothoracic Cancer Services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Emergency Room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First Flight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Full Medical &amp; Surgical Capabilities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Full-Service Laboratory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sz="1800" dirty="0">
              <a:solidFill>
                <a:schemeClr val="tx2"/>
              </a:solidFill>
            </a:endParaRP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sz="1800" dirty="0">
              <a:solidFill>
                <a:schemeClr val="tx2"/>
              </a:solidFill>
            </a:endParaRP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sz="1800" dirty="0">
              <a:solidFill>
                <a:schemeClr val="tx2"/>
              </a:solidFill>
            </a:endParaRP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Neurosciences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Outpatient Services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Orthopedics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Robotics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Urogynecology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257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760"/>
            <a:ext cx="8412480" cy="566207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dirty="0"/>
              <a:t>Module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5760" y="1188720"/>
            <a:ext cx="8412480" cy="4599499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400" b="1" dirty="0">
                <a:solidFill>
                  <a:srgbClr val="5D83B5"/>
                </a:solidFill>
              </a:rPr>
              <a:t>This module is designed to review: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</a:rPr>
              <a:t>Health First’s Holmes Regional Medical Center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</a:rPr>
              <a:t>Health First’s Cape Canaveral Hospital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</a:rPr>
              <a:t>Health First’s Palm Bay Hospital</a:t>
            </a:r>
          </a:p>
          <a:p>
            <a:pPr marL="233363" indent="-233363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</a:rPr>
              <a:t>Health First’s </a:t>
            </a:r>
            <a:r>
              <a:rPr lang="en-US" sz="1800" dirty="0" err="1">
                <a:solidFill>
                  <a:schemeClr val="tx2"/>
                </a:solidFill>
              </a:rPr>
              <a:t>Viera</a:t>
            </a:r>
            <a:r>
              <a:rPr lang="en-US" sz="1800" dirty="0">
                <a:solidFill>
                  <a:schemeClr val="tx2"/>
                </a:solidFill>
              </a:rPr>
              <a:t> Hospital</a:t>
            </a:r>
          </a:p>
        </p:txBody>
      </p:sp>
    </p:spTree>
    <p:extLst>
      <p:ext uri="{BB962C8B-B14F-4D97-AF65-F5344CB8AC3E}">
        <p14:creationId xmlns:p14="http://schemas.microsoft.com/office/powerpoint/2010/main" val="186996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A64BEF-7D91-402B-A269-AB110358C2FD}"/>
              </a:ext>
            </a:extLst>
          </p:cNvPr>
          <p:cNvSpPr/>
          <p:nvPr/>
        </p:nvSpPr>
        <p:spPr>
          <a:xfrm>
            <a:off x="3492138" y="1584960"/>
            <a:ext cx="5651862" cy="4537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760"/>
            <a:ext cx="8412480" cy="566207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dirty="0"/>
              <a:t>Health First’s </a:t>
            </a:r>
            <a:br>
              <a:rPr lang="en-US" dirty="0"/>
            </a:br>
            <a:r>
              <a:rPr lang="en-US" dirty="0" err="1"/>
              <a:t>Viera</a:t>
            </a:r>
            <a:r>
              <a:rPr lang="en-US" dirty="0"/>
              <a:t> Hospital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5760" y="1828800"/>
            <a:ext cx="3384098" cy="3775067"/>
          </a:xfrm>
        </p:spPr>
        <p:txBody>
          <a:bodyPr lIns="0" tIns="0" rIns="0" bIns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2"/>
                </a:solidFill>
              </a:rPr>
              <a:t>Address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2"/>
                </a:solidFill>
              </a:rPr>
              <a:t>8745 N. Wickham Road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2"/>
                </a:solidFill>
              </a:rPr>
              <a:t>Melbourne, Florida 32940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2"/>
                </a:solidFill>
              </a:rPr>
              <a:t>Phone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2"/>
                </a:solidFill>
              </a:rPr>
              <a:t>321.434.9000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2"/>
                </a:solidFill>
              </a:rPr>
              <a:t>For more information,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2"/>
                </a:solidFill>
              </a:rPr>
              <a:t>visit </a:t>
            </a:r>
            <a:r>
              <a:rPr lang="en-US" sz="1800" b="1" dirty="0">
                <a:solidFill>
                  <a:schemeClr val="tx2"/>
                </a:solidFill>
              </a:rPr>
              <a:t>HF.org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2CF431-B630-49E3-A0FD-22996863E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138" y="1889232"/>
            <a:ext cx="5651862" cy="313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11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23E82EA-40AE-4149-9419-5C16608DD293}"/>
              </a:ext>
            </a:extLst>
          </p:cNvPr>
          <p:cNvSpPr txBox="1">
            <a:spLocks/>
          </p:cNvSpPr>
          <p:nvPr/>
        </p:nvSpPr>
        <p:spPr>
          <a:xfrm>
            <a:off x="1336562" y="2455002"/>
            <a:ext cx="6470877" cy="1105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19275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7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51668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Health First’s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Holmes Regional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662632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760"/>
            <a:ext cx="8412480" cy="566207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dirty="0"/>
              <a:t>Health First’s </a:t>
            </a:r>
            <a:br>
              <a:rPr lang="en-US" dirty="0"/>
            </a:br>
            <a:r>
              <a:rPr lang="en-US" dirty="0"/>
              <a:t>Holmes Regional Medical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5760" y="1554480"/>
            <a:ext cx="8412480" cy="4599499"/>
          </a:xfrm>
        </p:spPr>
        <p:txBody>
          <a:bodyPr lIns="0" tIns="0" rIns="0" bIns="0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>
                <a:solidFill>
                  <a:schemeClr val="tx2"/>
                </a:solidFill>
              </a:rPr>
              <a:t>Hospital Background Information</a:t>
            </a:r>
          </a:p>
          <a:p>
            <a:pPr marL="233363" indent="-23336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>
                <a:solidFill>
                  <a:schemeClr val="tx2"/>
                </a:solidFill>
              </a:rPr>
              <a:t>514-bed hospital</a:t>
            </a:r>
          </a:p>
          <a:p>
            <a:pPr marL="233363" indent="-23336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>
                <a:solidFill>
                  <a:schemeClr val="tx2"/>
                </a:solidFill>
              </a:rPr>
              <a:t>Located in Melbourne, it is the premier tertiary hospital with a 500+ medical staff team</a:t>
            </a:r>
          </a:p>
          <a:p>
            <a:pPr marL="233363" indent="-233363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The only state-accredited trauma center in Brevard and Indian River counties that provides:</a:t>
            </a:r>
          </a:p>
          <a:p>
            <a:pPr marL="460375" lvl="2" indent="-227013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2"/>
                </a:solidFill>
              </a:rPr>
              <a:t>24/7 trauma care</a:t>
            </a:r>
          </a:p>
          <a:p>
            <a:pPr marL="460375" lvl="2" indent="-2270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2"/>
                </a:solidFill>
              </a:rPr>
              <a:t>Rapid patient transport via First Flight aeromedical helicopter</a:t>
            </a:r>
          </a:p>
          <a:p>
            <a:pPr marL="233363" indent="-233363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2"/>
                </a:solidFill>
              </a:rPr>
              <a:t>Additional services include:</a:t>
            </a:r>
          </a:p>
          <a:p>
            <a:pPr marL="460375" lvl="2" indent="-227013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2"/>
                </a:solidFill>
              </a:rPr>
              <a:t>53-bed Emergency Department</a:t>
            </a:r>
          </a:p>
          <a:p>
            <a:pPr marL="460375" lvl="2" indent="-227013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2"/>
                </a:solidFill>
              </a:rPr>
              <a:t>Birthing suites with a Level II neonatal ICU (NICU) for our tiniest patients</a:t>
            </a:r>
          </a:p>
          <a:p>
            <a:pPr marL="460375" lvl="2" indent="-227013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2"/>
                </a:solidFill>
              </a:rPr>
              <a:t>Orthopedic services</a:t>
            </a:r>
          </a:p>
          <a:p>
            <a:pPr marL="460375" lvl="2" indent="-227013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2"/>
                </a:solidFill>
              </a:rPr>
              <a:t>Cardiovascular services and neurology services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463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760"/>
            <a:ext cx="8412480" cy="566207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dirty="0"/>
              <a:t>Health First’s </a:t>
            </a:r>
            <a:br>
              <a:rPr lang="en-US" dirty="0"/>
            </a:br>
            <a:r>
              <a:rPr lang="en-US" dirty="0"/>
              <a:t>Holmes Regional Medical Center</a:t>
            </a:r>
          </a:p>
        </p:txBody>
      </p:sp>
      <p:pic>
        <p:nvPicPr>
          <p:cNvPr id="3078" name="Picture 6" descr="Image result for Holmes robotic assisted surger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223" y="1536970"/>
            <a:ext cx="3675017" cy="245120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" y="1597933"/>
            <a:ext cx="8412480" cy="27392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33363" indent="-23336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Proud to be the first hospital in Brevard to </a:t>
            </a:r>
            <a:b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offer state-of-the-art robotics-assisted </a:t>
            </a:r>
            <a:b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surgery for urology, prostate and </a:t>
            </a:r>
            <a:b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gynecological conditions, advanced </a:t>
            </a:r>
            <a:b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anterior hip replacement and reverse </a:t>
            </a:r>
            <a:b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shoulder surgeries. </a:t>
            </a:r>
          </a:p>
          <a:p>
            <a:pPr marL="233363" indent="-23336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Primary Stroke Center, our goal is to </a:t>
            </a:r>
            <a:b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transport, assess, diagnose and treat </a:t>
            </a:r>
            <a:b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stroke patient within three hours of </a:t>
            </a:r>
            <a:b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onset of their symptoms. We also offer </a:t>
            </a:r>
            <a:b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advanced, life-changing Interventional Neuro-Radiology procedures for advanced stroke treatment found nowhere else in Brevard.</a:t>
            </a:r>
          </a:p>
          <a:p>
            <a:pPr marL="233363" indent="-23336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Awarded with the “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with the Guidelines” Gold Award 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American Stroke Association.</a:t>
            </a:r>
            <a:endParaRPr lang="en-US" sz="1600" dirty="0">
              <a:solidFill>
                <a:schemeClr val="tx2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354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760"/>
            <a:ext cx="8412480" cy="566207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dirty="0"/>
              <a:t>Health First’s </a:t>
            </a:r>
            <a:br>
              <a:rPr lang="en-US" dirty="0"/>
            </a:br>
            <a:r>
              <a:rPr lang="en-US" dirty="0"/>
              <a:t>Holmes Regional Medical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5760" y="1463040"/>
            <a:ext cx="8569325" cy="4031452"/>
          </a:xfrm>
        </p:spPr>
        <p:txBody>
          <a:bodyPr lIns="0" tIns="0" rIns="0" bIns="0" numCol="2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200" b="1" dirty="0">
                <a:solidFill>
                  <a:schemeClr val="tx2"/>
                </a:solidFill>
              </a:rPr>
              <a:t>Services: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The Birth Suites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Bariatrics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Cardiac Rehabilitation</a:t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Services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Cardiothoracic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Diabetes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Emergency Room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Heart Care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Neurosciences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Interventional</a:t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Neuroradiology/Y90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2200" dirty="0">
              <a:solidFill>
                <a:schemeClr val="tx2"/>
              </a:solidFill>
            </a:endParaRP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Maternity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Neurosciences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Oncology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Orthopedics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PCI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Robotics Trauma Center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 err="1">
                <a:solidFill>
                  <a:schemeClr val="tx2"/>
                </a:solidFill>
              </a:rPr>
              <a:t>Urogynecology</a:t>
            </a:r>
            <a:endParaRPr lang="en-US" sz="1800" dirty="0">
              <a:solidFill>
                <a:schemeClr val="tx2"/>
              </a:solidFill>
            </a:endParaRP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Surgical 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Vital Watch </a:t>
            </a:r>
          </a:p>
          <a:p>
            <a:pPr marL="290513" indent="-282575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Women &amp; Children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326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91EA2C-AAB6-4419-A465-BF915D1882E2}"/>
              </a:ext>
            </a:extLst>
          </p:cNvPr>
          <p:cNvSpPr/>
          <p:nvPr/>
        </p:nvSpPr>
        <p:spPr>
          <a:xfrm>
            <a:off x="3492138" y="1584960"/>
            <a:ext cx="5651862" cy="4537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C93B25-BAEC-478C-9535-04A69AAA1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138" y="1877261"/>
            <a:ext cx="5651862" cy="31034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760"/>
            <a:ext cx="8412480" cy="566207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dirty="0"/>
              <a:t>Health First’s </a:t>
            </a:r>
            <a:br>
              <a:rPr lang="en-US" dirty="0"/>
            </a:br>
            <a:r>
              <a:rPr lang="en-US" dirty="0"/>
              <a:t>Holmes Regional Medical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5760" y="1828800"/>
            <a:ext cx="3803581" cy="3775067"/>
          </a:xfrm>
        </p:spPr>
        <p:txBody>
          <a:bodyPr lIns="0" tIns="0" rIns="0" bIns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2"/>
                </a:solidFill>
              </a:rPr>
              <a:t>Address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2"/>
                </a:solidFill>
              </a:rPr>
              <a:t>1350 South Hickory St.</a:t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 Melbourne, Florida 32901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2"/>
                </a:solidFill>
              </a:rPr>
              <a:t>Phone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2"/>
                </a:solidFill>
              </a:rPr>
              <a:t>321.434.7000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2"/>
                </a:solidFill>
              </a:rPr>
              <a:t>For more information,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2"/>
                </a:solidFill>
              </a:rPr>
              <a:t>visit </a:t>
            </a:r>
            <a:r>
              <a:rPr lang="en-US" sz="1800" b="1" dirty="0">
                <a:solidFill>
                  <a:schemeClr val="tx2"/>
                </a:solidFill>
              </a:rPr>
              <a:t>HF.org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05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99" y="3188613"/>
            <a:ext cx="6671822" cy="1109663"/>
          </a:xfrm>
        </p:spPr>
        <p:txBody>
          <a:bodyPr/>
          <a:lstStyle/>
          <a:p>
            <a:r>
              <a:rPr lang="en-US" dirty="0"/>
              <a:t>Health First’s </a:t>
            </a:r>
            <a:br>
              <a:rPr lang="en-US" dirty="0"/>
            </a:br>
            <a:r>
              <a:rPr lang="en-US" dirty="0"/>
              <a:t>Cape Canaveral Hospital</a:t>
            </a:r>
          </a:p>
        </p:txBody>
      </p:sp>
    </p:spTree>
    <p:extLst>
      <p:ext uri="{BB962C8B-B14F-4D97-AF65-F5344CB8AC3E}">
        <p14:creationId xmlns:p14="http://schemas.microsoft.com/office/powerpoint/2010/main" val="3090662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760"/>
            <a:ext cx="8412480" cy="566207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dirty="0"/>
              <a:t>Health First’s </a:t>
            </a:r>
            <a:br>
              <a:rPr lang="en-US" dirty="0"/>
            </a:br>
            <a:r>
              <a:rPr lang="en-US" dirty="0"/>
              <a:t>Cape Canaveral Hospital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5760" y="1554480"/>
            <a:ext cx="8412480" cy="2571058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000" b="1" dirty="0">
                <a:solidFill>
                  <a:schemeClr val="tx2"/>
                </a:solidFill>
              </a:rPr>
              <a:t>Hospital Background Information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Part of the Health First Integrated </a:t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Delivery Network (IDN), Cape </a:t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Canaveral Hospital is a non-profit </a:t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hospital that reinvests any profits </a:t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into programs and services for the </a:t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community.</a:t>
            </a:r>
          </a:p>
          <a:p>
            <a:pPr marL="233363" indent="-233363"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chemeClr val="tx2"/>
                </a:solidFill>
              </a:rPr>
              <a:t>Health First’s Cape Canaveral </a:t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Hospital opened in 1962 as a </a:t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50-bed hospital. It is now a 150-bed hospital with a more than 240-member Medical Staff. </a:t>
            </a:r>
          </a:p>
        </p:txBody>
      </p:sp>
      <p:pic>
        <p:nvPicPr>
          <p:cNvPr id="5122" name="Picture 2" descr="Image result for cape canaveral hospital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423" y="1632862"/>
            <a:ext cx="3979817" cy="219576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71177"/>
      </p:ext>
    </p:extLst>
  </p:cSld>
  <p:clrMapOvr>
    <a:masterClrMapping/>
  </p:clrMapOvr>
</p:sld>
</file>

<file path=ppt/theme/theme1.xml><?xml version="1.0" encoding="utf-8"?>
<a:theme xmlns:a="http://schemas.openxmlformats.org/drawingml/2006/main" name="HFHP19-002_New Powerpoint Template_HFHP and AdventHealth">
  <a:themeElements>
    <a:clrScheme name="HF Colors">
      <a:dk1>
        <a:srgbClr val="000000"/>
      </a:dk1>
      <a:lt1>
        <a:srgbClr val="FFFFFF"/>
      </a:lt1>
      <a:dk2>
        <a:srgbClr val="192757"/>
      </a:dk2>
      <a:lt2>
        <a:srgbClr val="E7E6E6"/>
      </a:lt2>
      <a:accent1>
        <a:srgbClr val="192756"/>
      </a:accent1>
      <a:accent2>
        <a:srgbClr val="3D7CBC"/>
      </a:accent2>
      <a:accent3>
        <a:srgbClr val="C8C9C8"/>
      </a:accent3>
      <a:accent4>
        <a:srgbClr val="D9E6F3"/>
      </a:accent4>
      <a:accent5>
        <a:srgbClr val="286096"/>
      </a:accent5>
      <a:accent6>
        <a:srgbClr val="3E3F3E"/>
      </a:accent6>
      <a:hlink>
        <a:srgbClr val="8CB2DA"/>
      </a:hlink>
      <a:folHlink>
        <a:srgbClr val="8D284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1D394F0-82FE-BA4C-843C-5D6DE7EE6B3D}" vid="{71E87D9A-3834-EF46-BF0C-9E160265AD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812</Words>
  <Application>Microsoft Office PowerPoint</Application>
  <PresentationFormat>On-screen Show (4:3)</PresentationFormat>
  <Paragraphs>172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HFHP19-002_New Powerpoint Template_HFHP and AdventHealth</vt:lpstr>
      <vt:lpstr>PowerPoint Presentation</vt:lpstr>
      <vt:lpstr>Module Description</vt:lpstr>
      <vt:lpstr>Health First’s  Holmes Regional Medical Center</vt:lpstr>
      <vt:lpstr>Health First’s  Holmes Regional Medical Center</vt:lpstr>
      <vt:lpstr>Health First’s  Holmes Regional Medical Center</vt:lpstr>
      <vt:lpstr>Health First’s  Holmes Regional Medical Center</vt:lpstr>
      <vt:lpstr>Health First’s  Holmes Regional Medical Center</vt:lpstr>
      <vt:lpstr>Health First’s  Cape Canaveral Hospital</vt:lpstr>
      <vt:lpstr>Health First’s  Cape Canaveral Hospital</vt:lpstr>
      <vt:lpstr>Health First’s  Cape Canaveral Hospital</vt:lpstr>
      <vt:lpstr>Health First’s  Cape Canaveral Hospital</vt:lpstr>
      <vt:lpstr>Health First’s  Cape Canaveral Hospital</vt:lpstr>
      <vt:lpstr>Health First’s  Palm Bay Hospital</vt:lpstr>
      <vt:lpstr>Health First’s Palm Bay Hospital</vt:lpstr>
      <vt:lpstr>Health First’s  Palm Bay Hospital</vt:lpstr>
      <vt:lpstr>Health First’s Palm Bay Hospital</vt:lpstr>
      <vt:lpstr>Health First’s  Viera Hospital</vt:lpstr>
      <vt:lpstr>Health First’s  Viera Hospital</vt:lpstr>
      <vt:lpstr>Health First’s  Viera Hospital</vt:lpstr>
      <vt:lpstr>Health First’s  Viera Hospital</vt:lpstr>
      <vt:lpstr>PowerPoint Presentation</vt:lpstr>
    </vt:vector>
  </TitlesOfParts>
  <Company>Health-First,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First Hospitals</dc:title>
  <dc:creator/>
  <cp:lastModifiedBy>Cole, Jennifer</cp:lastModifiedBy>
  <cp:revision>60</cp:revision>
  <dcterms:created xsi:type="dcterms:W3CDTF">2020-01-29T16:01:48Z</dcterms:created>
  <dcterms:modified xsi:type="dcterms:W3CDTF">2021-10-14T20:10:11Z</dcterms:modified>
</cp:coreProperties>
</file>